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pt>
    <dgm:pt modelId="{9BF40746-01D7-471F-8537-452A2EC45491}" type="pres">
      <dgm:prSet presAssocID="{4E60CADD-E1A0-4334-8A52-AC4C5D69D845}" presName="node" presStyleLbl="node1" presStyleIdx="0" presStyleCnt="3">
        <dgm:presLayoutVars>
          <dgm:bulletEnabled val="1"/>
        </dgm:presLayoutVars>
      </dgm:prSet>
      <dgm:spPr/>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pt>
    <dgm:pt modelId="{98771DCD-6254-4344-AF56-1D894842619C}" type="pres">
      <dgm:prSet presAssocID="{405A523F-D28E-4C9F-984C-08C57707F775}" presName="node" presStyleLbl="node1" presStyleIdx="1" presStyleCnt="3">
        <dgm:presLayoutVars>
          <dgm:bulletEnabled val="1"/>
        </dgm:presLayoutVars>
      </dgm:prSet>
      <dgm:spPr/>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pt>
    <dgm:pt modelId="{F4FDBE84-8141-4377-A0DF-CEB41C39C4CF}" type="pres">
      <dgm:prSet presAssocID="{198CB280-DAF1-40B2-B9F8-DE1DD6E76617}" presName="node" presStyleLbl="node1" presStyleIdx="2" presStyleCnt="3">
        <dgm:presLayoutVars>
          <dgm:bulletEnabled val="1"/>
        </dgm:presLayoutVars>
      </dgm:prSet>
      <dgm:spPr/>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pt>
  </dgm:ptLst>
  <dgm:cxnLst>
    <dgm:cxn modelId="{4A6A4B0A-1DFA-4CC7-A49D-B4B9B1E0A1F3}" type="presOf" srcId="{251CF379-C3A3-4A5D-A85D-1692550DD646}" destId="{B8984F08-21EC-4154-B14D-6B25E4D1C77F}"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61CD3D3A-CA1C-4857-A6C9-980B9D804919}" srcId="{9939E6E2-AA20-4BDE-8DE1-90F28BCADFC3}" destId="{405A523F-D28E-4C9F-984C-08C57707F775}" srcOrd="1" destOrd="0" parTransId="{71D6EF54-C3D6-4CFF-A267-752BA42D9AFB}" sibTransId="{38E88001-88DC-4C72-B544-F7FAF718FD5D}"/>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244447CC-51A8-4060-9C0F-2D5BD85EA1D4}" type="presOf" srcId="{38E88001-88DC-4C72-B544-F7FAF718FD5D}" destId="{2C853313-8F83-4CD5-B05F-D9D6B50EC38B}"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E97C4AFA-19D2-42A8-B95B-BD2C375D0F63}" type="presOf" srcId="{9939E6E2-AA20-4BDE-8DE1-90F28BCADFC3}" destId="{4EF53381-E932-40F0-9B73-16AF86BD0A37}" srcOrd="0" destOrd="0" presId="urn:microsoft.com/office/officeart/2005/8/layout/cycle5"/>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Repetitive Actions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Zen Focus</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dgm:spPr/>
      <dgm:t>
        <a:bodyPr/>
        <a:lstStyle/>
        <a:p>
          <a:r>
            <a:rPr lang="en-US" dirty="0"/>
            <a:t>Serious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181594" custScaleY="171982" custLinFactX="100000" custLinFactY="-100000" custLinFactNeighborX="106094" custLinFactNeighborY="-17365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154901" custScaleY="179404" custLinFactX="-35418" custLinFactNeighborX="-100000" custLinFactNeighborY="78">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182976" custScaleY="154002" custLinFactX="-199105" custLinFactY="100000" custLinFactNeighborX="-200000" custLinFactNeighborY="188575">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Strategic Thinking, Overcome Obstacles &amp; Achieve Goals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Frustration &amp; Relief</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custT="1"/>
      <dgm:spPr/>
      <dgm:t>
        <a:bodyPr/>
        <a:lstStyle/>
        <a:p>
          <a:r>
            <a:rPr lang="en-US" sz="1800" dirty="0"/>
            <a:t>Hard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375815" custScaleY="363309" custLinFactX="176559" custLinFactY="-161766" custLinFactNeighborX="200000" custLinFactNeighborY="-20000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338098" custScaleY="222839" custLinFactX="-100000" custLinFactNeighborX="-148140" custLinFactNeighborY="72429">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324648" custScaleY="249216" custLinFactX="-377354" custLinFactY="200000" custLinFactNeighborX="-400000" custLinFactNeighborY="255629">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611663" y="560"/>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Place Tower</a:t>
          </a:r>
        </a:p>
      </dsp:txBody>
      <dsp:txXfrm>
        <a:off x="1648288" y="37185"/>
        <a:ext cx="1080991" cy="677007"/>
      </dsp:txXfrm>
    </dsp:sp>
    <dsp:sp modelId="{B8984F08-21EC-4154-B14D-6B25E4D1C77F}">
      <dsp:nvSpPr>
        <dsp:cNvPr id="0" name=""/>
        <dsp:cNvSpPr/>
      </dsp:nvSpPr>
      <dsp:spPr>
        <a:xfrm>
          <a:off x="1187744" y="375688"/>
          <a:ext cx="2002079" cy="2002079"/>
        </a:xfrm>
        <a:custGeom>
          <a:avLst/>
          <a:gdLst/>
          <a:ahLst/>
          <a:cxnLst/>
          <a:rect l="0" t="0" r="0" b="0"/>
          <a:pathLst>
            <a:path>
              <a:moveTo>
                <a:pt x="1733252" y="318437"/>
              </a:moveTo>
              <a:arcTo wR="1001039" hR="1001039" stAng="19020496"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78588"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Destroy Enemies</a:t>
          </a:r>
        </a:p>
      </dsp:txBody>
      <dsp:txXfrm>
        <a:off x="2515213" y="1538744"/>
        <a:ext cx="1080991" cy="677007"/>
      </dsp:txXfrm>
    </dsp:sp>
    <dsp:sp modelId="{2C853313-8F83-4CD5-B05F-D9D6B50EC38B}">
      <dsp:nvSpPr>
        <dsp:cNvPr id="0" name=""/>
        <dsp:cNvSpPr/>
      </dsp:nvSpPr>
      <dsp:spPr>
        <a:xfrm>
          <a:off x="1187744" y="375688"/>
          <a:ext cx="2002079" cy="2002079"/>
        </a:xfrm>
        <a:custGeom>
          <a:avLst/>
          <a:gdLst/>
          <a:ahLst/>
          <a:cxnLst/>
          <a:rect l="0" t="0" r="0" b="0"/>
          <a:pathLst>
            <a:path>
              <a:moveTo>
                <a:pt x="1308380" y="1953731"/>
              </a:moveTo>
              <a:arcTo wR="1001039" hR="1001039" stAng="4327211" swAng="214557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44737"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Earn Points/Currency</a:t>
          </a:r>
        </a:p>
      </dsp:txBody>
      <dsp:txXfrm>
        <a:off x="781362" y="1538744"/>
        <a:ext cx="1080991" cy="677007"/>
      </dsp:txXfrm>
    </dsp:sp>
    <dsp:sp modelId="{0D7630DB-791E-47EF-BDCA-72A8294730C8}">
      <dsp:nvSpPr>
        <dsp:cNvPr id="0" name=""/>
        <dsp:cNvSpPr/>
      </dsp:nvSpPr>
      <dsp:spPr>
        <a:xfrm>
          <a:off x="1187744" y="375688"/>
          <a:ext cx="2002079" cy="2002079"/>
        </a:xfrm>
        <a:custGeom>
          <a:avLst/>
          <a:gdLst/>
          <a:ahLst/>
          <a:cxnLst/>
          <a:rect l="0" t="0" r="0" b="0"/>
          <a:pathLst>
            <a:path>
              <a:moveTo>
                <a:pt x="3233" y="920649"/>
              </a:moveTo>
              <a:arcTo wR="1001039" hR="1001039" stAng="11076371"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99514" y="1208470"/>
          <a:ext cx="1655381" cy="94065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Repetitive Actions</a:t>
          </a:r>
        </a:p>
      </dsp:txBody>
      <dsp:txXfrm>
        <a:off x="1327065" y="1236021"/>
        <a:ext cx="1600279" cy="885553"/>
      </dsp:txXfrm>
    </dsp:sp>
    <dsp:sp modelId="{FF491599-1F77-4A7C-B81D-BADA46B0D5A5}">
      <dsp:nvSpPr>
        <dsp:cNvPr id="0" name=""/>
        <dsp:cNvSpPr/>
      </dsp:nvSpPr>
      <dsp:spPr>
        <a:xfrm rot="5600884">
          <a:off x="1941198" y="2312234"/>
          <a:ext cx="28467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77089" y="2323595"/>
        <a:ext cx="216851" cy="135644"/>
      </dsp:txXfrm>
    </dsp:sp>
    <dsp:sp modelId="{E0264100-C103-4F57-9304-CDF33138BCA6}">
      <dsp:nvSpPr>
        <dsp:cNvPr id="0" name=""/>
        <dsp:cNvSpPr/>
      </dsp:nvSpPr>
      <dsp:spPr>
        <a:xfrm>
          <a:off x="1333593" y="2685328"/>
          <a:ext cx="1412052" cy="98125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Zen Focus</a:t>
          </a:r>
        </a:p>
      </dsp:txBody>
      <dsp:txXfrm>
        <a:off x="1362333" y="2714068"/>
        <a:ext cx="1354572" cy="923770"/>
      </dsp:txXfrm>
    </dsp:sp>
    <dsp:sp modelId="{18EA54C3-4F3D-4449-8941-1007B65ABE67}">
      <dsp:nvSpPr>
        <dsp:cNvPr id="0" name=""/>
        <dsp:cNvSpPr/>
      </dsp:nvSpPr>
      <dsp:spPr>
        <a:xfrm rot="5295737">
          <a:off x="1888300" y="3896611"/>
          <a:ext cx="35322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21183" y="3907930"/>
        <a:ext cx="285401" cy="135644"/>
      </dsp:txXfrm>
    </dsp:sp>
    <dsp:sp modelId="{509802B0-F9C3-4210-831A-EC5663A3ADF6}">
      <dsp:nvSpPr>
        <dsp:cNvPr id="0" name=""/>
        <dsp:cNvSpPr/>
      </dsp:nvSpPr>
      <dsp:spPr>
        <a:xfrm>
          <a:off x="1253501" y="4332731"/>
          <a:ext cx="1667979" cy="8423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Serious Fun</a:t>
          </a:r>
        </a:p>
      </dsp:txBody>
      <dsp:txXfrm>
        <a:off x="1278172" y="4357402"/>
        <a:ext cx="1618637" cy="792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56092" y="886113"/>
          <a:ext cx="1834031" cy="153061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Strategic Thinking, Overcome Obstacles &amp; Achieve Goals</a:t>
          </a:r>
        </a:p>
      </dsp:txBody>
      <dsp:txXfrm>
        <a:off x="1300922" y="930943"/>
        <a:ext cx="1744371" cy="1440950"/>
      </dsp:txXfrm>
    </dsp:sp>
    <dsp:sp modelId="{FF491599-1F77-4A7C-B81D-BADA46B0D5A5}">
      <dsp:nvSpPr>
        <dsp:cNvPr id="0" name=""/>
        <dsp:cNvSpPr/>
      </dsp:nvSpPr>
      <dsp:spPr>
        <a:xfrm rot="5572812">
          <a:off x="1961447" y="2662396"/>
          <a:ext cx="315504"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80513" y="2668470"/>
        <a:ext cx="279196" cy="72617"/>
      </dsp:txXfrm>
    </dsp:sp>
    <dsp:sp modelId="{E0264100-C103-4F57-9304-CDF33138BCA6}">
      <dsp:nvSpPr>
        <dsp:cNvPr id="0" name=""/>
        <dsp:cNvSpPr/>
      </dsp:nvSpPr>
      <dsp:spPr>
        <a:xfrm>
          <a:off x="1256092" y="3011261"/>
          <a:ext cx="1649966" cy="9388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Frustration &amp; Relief</a:t>
          </a:r>
        </a:p>
      </dsp:txBody>
      <dsp:txXfrm>
        <a:off x="1283589" y="3038758"/>
        <a:ext cx="1594972" cy="883820"/>
      </dsp:txXfrm>
    </dsp:sp>
    <dsp:sp modelId="{18EA54C3-4F3D-4449-8941-1007B65ABE67}">
      <dsp:nvSpPr>
        <dsp:cNvPr id="0" name=""/>
        <dsp:cNvSpPr/>
      </dsp:nvSpPr>
      <dsp:spPr>
        <a:xfrm rot="5469876">
          <a:off x="1900698" y="4208879"/>
          <a:ext cx="328685"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19221" y="4214934"/>
        <a:ext cx="292377" cy="72617"/>
      </dsp:txXfrm>
    </dsp:sp>
    <dsp:sp modelId="{509802B0-F9C3-4210-831A-EC5663A3ADF6}">
      <dsp:nvSpPr>
        <dsp:cNvPr id="0" name=""/>
        <dsp:cNvSpPr/>
      </dsp:nvSpPr>
      <dsp:spPr>
        <a:xfrm>
          <a:off x="1256092" y="4570109"/>
          <a:ext cx="1584328" cy="104993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Hard Fun</a:t>
          </a:r>
        </a:p>
      </dsp:txBody>
      <dsp:txXfrm>
        <a:off x="1286844" y="4600861"/>
        <a:ext cx="1522824" cy="98843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32825C8-5E68-4DA8-BBCE-4A4956EF9B6B}"/>
              </a:ext>
            </a:extLst>
          </p:cNvPr>
          <p:cNvSpPr>
            <a:spLocks noGrp="1"/>
          </p:cNvSpPr>
          <p:nvPr>
            <p:ph idx="1"/>
          </p:nvPr>
        </p:nvSpPr>
        <p:spPr/>
        <p:txBody>
          <a:bodyPr/>
          <a:lstStyle/>
          <a:p>
            <a:r>
              <a:rPr lang="en-GB" dirty="0"/>
              <a:t>3D or 2.5D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id="{56C8A14D-E4AF-4B31-84F8-FE7A93822CB6}"/>
              </a:ext>
            </a:extLst>
          </p:cNvPr>
          <p:cNvSpPr>
            <a:spLocks noGrp="1"/>
          </p:cNvSpPr>
          <p:nvPr>
            <p:ph idx="1"/>
          </p:nvPr>
        </p:nvSpPr>
        <p:spPr>
          <a:xfrm>
            <a:off x="690213" y="1548563"/>
            <a:ext cx="8596668" cy="5019662"/>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Target Demographic:</a:t>
            </a:r>
          </a:p>
          <a:p>
            <a:pPr marL="0" indent="0">
              <a:buNone/>
            </a:pPr>
            <a:r>
              <a:rPr lang="en-GB" dirty="0"/>
              <a:t>Male and Female gamers aged between 25-35 who play on their phones/tablets. This is due to The average age of gamers in the UK is 30 and 35 in the US. The ratio of male to female gamers is 52:48 and Mobile apps are more profitable with $30.3 billion in 2015.</a:t>
            </a:r>
          </a:p>
          <a:p>
            <a:pPr marL="0" indent="0">
              <a:buNone/>
            </a:pPr>
            <a:endParaRPr lang="en-GB" dirty="0"/>
          </a:p>
          <a:p>
            <a:pPr marL="0" indent="0">
              <a:buNone/>
            </a:pP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95" t="13866" r="10992" b="19576"/>
          <a:stretch/>
        </p:blipFill>
        <p:spPr>
          <a:xfrm>
            <a:off x="3747749" y="2537139"/>
            <a:ext cx="3065173" cy="2499753"/>
          </a:xfrm>
          <a:prstGeom prst="rect">
            <a:avLst/>
          </a:prstGeom>
        </p:spPr>
      </p:pic>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element or the ability for two players to play on one screen. This links to the player/s competing or co-operating which </a:t>
            </a:r>
            <a:r>
              <a:rPr lang="en-GB" dirty="0">
                <a:cs typeface="Times New Roman" panose="02020603050405020304" pitchFamily="18" charset="0"/>
              </a:rPr>
              <a:t>are</a:t>
            </a:r>
            <a:r>
              <a:rPr lang="en-GB" sz="1800" dirty="0">
                <a:cs typeface="Times New Roman" panose="02020603050405020304" pitchFamily="18" charset="0"/>
              </a:rPr>
              <a:t> emotions linked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id="{FE4EADD0-292A-44EE-8F1F-CDCF68D11904}"/>
              </a:ext>
            </a:extLst>
          </p:cNvPr>
          <p:cNvGrpSpPr/>
          <p:nvPr/>
        </p:nvGrpSpPr>
        <p:grpSpPr>
          <a:xfrm>
            <a:off x="6092970" y="2938541"/>
            <a:ext cx="5997238" cy="3811134"/>
            <a:chOff x="-1" y="-2585"/>
            <a:chExt cx="9156252" cy="6868999"/>
          </a:xfrm>
        </p:grpSpPr>
        <p:pic>
          <p:nvPicPr>
            <p:cNvPr id="5" name="Picture 12" descr="Related image">
              <a:extLst>
                <a:ext uri="{FF2B5EF4-FFF2-40B4-BE49-F238E27FC236}">
                  <a16:creationId xmlns:a16="http://schemas.microsoft.com/office/drawing/2014/main"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134" y="1158642"/>
            <a:ext cx="5554882" cy="3927055"/>
          </a:xfrm>
          <a:prstGeom prst="rect">
            <a:avLst/>
          </a:prstGeom>
        </p:spPr>
      </p:pic>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12A2BFD8-3CBF-4B39-9627-753398B686D1}"/>
              </a:ext>
            </a:extLst>
          </p:cNvPr>
          <p:cNvSpPr>
            <a:spLocks noGrp="1"/>
          </p:cNvSpPr>
          <p:nvPr>
            <p:ph idx="1"/>
          </p:nvPr>
        </p:nvSpPr>
        <p:spPr/>
        <p:txBody>
          <a:bodyPr/>
          <a:lstStyle/>
          <a:p>
            <a:r>
              <a:rPr lang="en-GB" dirty="0"/>
              <a:t>The ability for the players to use tracks that actually exist in the real world (Brands Hatch &amp; Silverstone)</a:t>
            </a:r>
          </a:p>
          <a:p>
            <a:pPr marL="0" indent="0">
              <a:buNone/>
            </a:pPr>
            <a:endParaRPr lang="en-GB" dirty="0"/>
          </a:p>
          <a:p>
            <a:r>
              <a:rPr lang="en-GB" dirty="0"/>
              <a:t>Being able to upgrade cars and strengthen their performance</a:t>
            </a:r>
          </a:p>
          <a:p>
            <a:pPr marL="0" indent="0">
              <a:buNone/>
            </a:pPr>
            <a:endParaRPr lang="en-GB" dirty="0"/>
          </a:p>
          <a:p>
            <a:r>
              <a:rPr lang="en-GB" dirty="0"/>
              <a:t> 2.5D environments</a:t>
            </a:r>
          </a:p>
          <a:p>
            <a:endParaRPr lang="en-GB" dirty="0"/>
          </a:p>
          <a:p>
            <a:r>
              <a:rPr lang="en-GB" dirty="0"/>
              <a:t> Possible difficulty levels </a:t>
            </a:r>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id="{0DFC0D35-A454-4F25-975C-77FF6706BE9B}"/>
              </a:ext>
            </a:extLst>
          </p:cNvPr>
          <p:cNvSpPr>
            <a:spLocks noGrp="1"/>
          </p:cNvSpPr>
          <p:nvPr>
            <p:ph idx="1"/>
          </p:nvPr>
        </p:nvSpPr>
        <p:spPr>
          <a:xfrm>
            <a:off x="677334" y="2160589"/>
            <a:ext cx="8596668" cy="4306472"/>
          </a:xfrm>
        </p:spPr>
        <p:txBody>
          <a:bodyPr>
            <a:noAutofit/>
          </a:bodyPr>
          <a:lstStyle/>
          <a:p>
            <a:pPr lvl="0"/>
            <a:r>
              <a:rPr lang="en-GB" sz="1600" b="1" dirty="0"/>
              <a:t>Demographic</a:t>
            </a:r>
          </a:p>
          <a:p>
            <a:pPr marL="0" lvl="0" indent="0">
              <a:buNone/>
            </a:pPr>
            <a:r>
              <a:rPr lang="en-GB" sz="1600" dirty="0"/>
              <a:t>	Between the ages of 25 ~ 35, Jesse Schell states “hardcore gamers in this age bracket — that is, 		people for whom playing games is their 	primary hobby — are an important target market because 	they purchase a lot of games.” (The Art of Game Design, 2008, p.101). 	</a:t>
            </a:r>
          </a:p>
          <a:p>
            <a:pPr marL="0" indent="0">
              <a:buNone/>
            </a:pPr>
            <a:r>
              <a:rPr lang="en-GB" sz="1600" dirty="0"/>
              <a:t>	According </a:t>
            </a:r>
            <a:r>
              <a:rPr lang="en-GB" sz="1600" i="1" dirty="0"/>
              <a:t>2017 Video Game Trends and Statistics – Who’s Playing What and Why? </a:t>
            </a:r>
            <a:r>
              <a:rPr lang="en-GB" sz="1600" dirty="0"/>
              <a:t>Krista Lofgren 	states</a:t>
            </a:r>
            <a:r>
              <a:rPr lang="en-GB" sz="1600" i="1" dirty="0"/>
              <a:t> </a:t>
            </a:r>
            <a:r>
              <a:rPr lang="en-GB" sz="1600" dirty="0"/>
              <a:t>“The average age of gamers: 35” and “Male gamers: 59% and female gamers: 41%.”</a:t>
            </a:r>
            <a:endParaRPr lang="en-GB" sz="1600" b="1" dirty="0"/>
          </a:p>
          <a:p>
            <a:pPr marL="0" lvl="0" indent="0">
              <a:buNone/>
            </a:pPr>
            <a:r>
              <a:rPr lang="en-GB" sz="1600" b="1" dirty="0"/>
              <a:t>	Genre:</a:t>
            </a:r>
          </a:p>
          <a:p>
            <a:pPr marL="457200" lvl="1" indent="0">
              <a:buNone/>
            </a:pPr>
            <a:r>
              <a:rPr lang="en-GB" dirty="0"/>
              <a:t>Shoot ‘em Up/Shmup (Bullet-Hell.)</a:t>
            </a:r>
          </a:p>
          <a:p>
            <a:pPr lvl="0"/>
            <a:r>
              <a:rPr lang="en-GB" sz="1600" b="1" dirty="0"/>
              <a:t>4 Key of fun:</a:t>
            </a:r>
          </a:p>
          <a:p>
            <a:pPr marL="457200" lvl="1" indent="0">
              <a:buNone/>
            </a:pPr>
            <a:r>
              <a:rPr lang="en-GB" dirty="0"/>
              <a:t>Hard Fun</a:t>
            </a:r>
          </a:p>
          <a:p>
            <a:pPr lvl="0"/>
            <a:r>
              <a:rPr lang="en-GB" sz="1600" b="1" dirty="0"/>
              <a:t>Theme:</a:t>
            </a:r>
          </a:p>
          <a:p>
            <a:pPr marL="457200" lvl="1" indent="0">
              <a:buNone/>
            </a:pPr>
            <a:r>
              <a:rPr lang="en-GB" dirty="0"/>
              <a:t>Rescue</a:t>
            </a:r>
          </a:p>
        </p:txBody>
      </p:sp>
      <p:pic>
        <p:nvPicPr>
          <p:cNvPr id="5" name="Picture 4">
            <a:extLst>
              <a:ext uri="{FF2B5EF4-FFF2-40B4-BE49-F238E27FC236}">
                <a16:creationId xmlns:a16="http://schemas.microsoft.com/office/drawing/2014/main" id="{C09749B1-EE6B-4047-900D-BCB574C61162}"/>
              </a:ext>
            </a:extLst>
          </p:cNvPr>
          <p:cNvPicPr>
            <a:picLocks noChangeAspect="1"/>
          </p:cNvPicPr>
          <p:nvPr/>
        </p:nvPicPr>
        <p:blipFill>
          <a:blip r:embed="rId2"/>
          <a:stretch>
            <a:fillRect/>
          </a:stretch>
        </p:blipFill>
        <p:spPr>
          <a:xfrm>
            <a:off x="8350491" y="4313825"/>
            <a:ext cx="3295650" cy="2259660"/>
          </a:xfrm>
          <a:prstGeom prst="rect">
            <a:avLst/>
          </a:prstGeom>
        </p:spPr>
      </p:pic>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604-4B29-44B9-A810-7F0759D8DF94}"/>
              </a:ext>
            </a:extLst>
          </p:cNvPr>
          <p:cNvSpPr>
            <a:spLocks noGrp="1"/>
          </p:cNvSpPr>
          <p:nvPr>
            <p:ph type="title"/>
          </p:nvPr>
        </p:nvSpPr>
        <p:spPr/>
        <p:txBody>
          <a:bodyPr/>
          <a:lstStyle/>
          <a:p>
            <a:r>
              <a:rPr lang="en-GB" dirty="0"/>
              <a:t>Concepts</a:t>
            </a:r>
          </a:p>
        </p:txBody>
      </p:sp>
      <p:pic>
        <p:nvPicPr>
          <p:cNvPr id="4" name="Picture 6">
            <a:extLst>
              <a:ext uri="{FF2B5EF4-FFF2-40B4-BE49-F238E27FC236}">
                <a16:creationId xmlns:a16="http://schemas.microsoft.com/office/drawing/2014/main" id="{9F35BC93-5F2E-4D6F-AB49-A744C45D5334}"/>
              </a:ext>
            </a:extLst>
          </p:cNvPr>
          <p:cNvPicPr>
            <a:picLocks noChangeAspect="1"/>
          </p:cNvPicPr>
          <p:nvPr/>
        </p:nvPicPr>
        <p:blipFill>
          <a:blip r:embed="rId2"/>
          <a:stretch>
            <a:fillRect/>
          </a:stretch>
        </p:blipFill>
        <p:spPr>
          <a:xfrm>
            <a:off x="634483" y="1380926"/>
            <a:ext cx="4372546" cy="2459554"/>
          </a:xfrm>
          <a:prstGeom prst="rect">
            <a:avLst/>
          </a:prstGeom>
          <a:noFill/>
          <a:ln cap="flat">
            <a:noFill/>
          </a:ln>
        </p:spPr>
      </p:pic>
      <p:pic>
        <p:nvPicPr>
          <p:cNvPr id="5" name="Picture 8">
            <a:extLst>
              <a:ext uri="{FF2B5EF4-FFF2-40B4-BE49-F238E27FC236}">
                <a16:creationId xmlns:a16="http://schemas.microsoft.com/office/drawing/2014/main" id="{F2A3F816-E31A-4BC7-9BC5-B9264A4CC687}"/>
              </a:ext>
            </a:extLst>
          </p:cNvPr>
          <p:cNvPicPr>
            <a:picLocks noChangeAspect="1"/>
          </p:cNvPicPr>
          <p:nvPr/>
        </p:nvPicPr>
        <p:blipFill>
          <a:blip r:embed="rId3"/>
          <a:stretch>
            <a:fillRect/>
          </a:stretch>
        </p:blipFill>
        <p:spPr>
          <a:xfrm>
            <a:off x="677334" y="4079631"/>
            <a:ext cx="4312934" cy="2426031"/>
          </a:xfrm>
          <a:prstGeom prst="rect">
            <a:avLst/>
          </a:prstGeom>
          <a:noFill/>
          <a:ln cap="flat">
            <a:noFill/>
          </a:ln>
        </p:spPr>
      </p:pic>
      <p:pic>
        <p:nvPicPr>
          <p:cNvPr id="6" name="Picture 10">
            <a:extLst>
              <a:ext uri="{FF2B5EF4-FFF2-40B4-BE49-F238E27FC236}">
                <a16:creationId xmlns:a16="http://schemas.microsoft.com/office/drawing/2014/main" id="{DDAC6DED-D509-4CE6-8474-B3D3F855269B}"/>
              </a:ext>
            </a:extLst>
          </p:cNvPr>
          <p:cNvPicPr>
            <a:picLocks noChangeAspect="1"/>
          </p:cNvPicPr>
          <p:nvPr/>
        </p:nvPicPr>
        <p:blipFill>
          <a:blip r:embed="rId4"/>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id="{8DC17F9C-DD92-4501-8CBB-9A855BE1B24C}"/>
              </a:ext>
            </a:extLst>
          </p:cNvPr>
          <p:cNvPicPr>
            <a:picLocks noChangeAspect="1"/>
          </p:cNvPicPr>
          <p:nvPr/>
        </p:nvPicPr>
        <p:blipFill>
          <a:blip r:embed="rId5"/>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id="{7377F9E1-7BA1-4950-9466-850DA1092B53}"/>
              </a:ext>
            </a:extLst>
          </p:cNvPr>
          <p:cNvPicPr>
            <a:picLocks noChangeAspect="1"/>
          </p:cNvPicPr>
          <p:nvPr/>
        </p:nvPicPr>
        <p:blipFill>
          <a:blip r:embed="rId6"/>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Captivating narrative focused around the theme.</a:t>
            </a:r>
          </a:p>
          <a:p>
            <a:pPr lvl="0"/>
            <a:endParaRPr lang="en-GB" dirty="0"/>
          </a:p>
          <a:p>
            <a:pPr lvl="0"/>
            <a:r>
              <a:rPr lang="en-GB" dirty="0"/>
              <a:t>Charming art style/direction</a:t>
            </a:r>
          </a:p>
          <a:p>
            <a:pPr lvl="0"/>
            <a:endParaRPr lang="en-GB" dirty="0"/>
          </a:p>
          <a:p>
            <a:pPr lvl="0"/>
            <a:r>
              <a:rPr lang="en-GB" dirty="0"/>
              <a:t>Four types of challenging game difficulty </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F6EB-7BA5-40FB-89E4-71568D580D18}"/>
              </a:ext>
            </a:extLst>
          </p:cNvPr>
          <p:cNvSpPr>
            <a:spLocks noGrp="1"/>
          </p:cNvSpPr>
          <p:nvPr>
            <p:ph type="title"/>
          </p:nvPr>
        </p:nvSpPr>
        <p:spPr/>
        <p:txBody>
          <a:bodyPr/>
          <a:lstStyle/>
          <a:p>
            <a:r>
              <a:rPr lang="en-GB" dirty="0"/>
              <a:t>Toss Games Overview</a:t>
            </a:r>
          </a:p>
        </p:txBody>
      </p:sp>
      <p:sp>
        <p:nvSpPr>
          <p:cNvPr id="3" name="Content Placeholder 2">
            <a:extLst>
              <a:ext uri="{FF2B5EF4-FFF2-40B4-BE49-F238E27FC236}">
                <a16:creationId xmlns:a16="http://schemas.microsoft.com/office/drawing/2014/main" id="{03FFCDA7-BED0-4A1C-B599-074E5D3BDD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2652-185E-4C05-8DAB-8B81767ED16F}"/>
              </a:ext>
            </a:extLst>
          </p:cNvPr>
          <p:cNvSpPr>
            <a:spLocks noGrp="1"/>
          </p:cNvSpPr>
          <p:nvPr>
            <p:ph type="title"/>
          </p:nvPr>
        </p:nvSpPr>
        <p:spPr/>
        <p:txBody>
          <a:bodyPr/>
          <a:lstStyle/>
          <a:p>
            <a:r>
              <a:rPr lang="en-GB" dirty="0"/>
              <a:t>Concepts</a:t>
            </a:r>
          </a:p>
        </p:txBody>
      </p:sp>
      <p:sp>
        <p:nvSpPr>
          <p:cNvPr id="3" name="Content Placeholder 2">
            <a:extLst>
              <a:ext uri="{FF2B5EF4-FFF2-40B4-BE49-F238E27FC236}">
                <a16:creationId xmlns:a16="http://schemas.microsoft.com/office/drawing/2014/main" id="{55B54135-86D2-4B34-A343-88ED29BB4D8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DE47718E-DFBA-4508-971A-65DB0A6F40E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id="{F8083700-6AF5-49BC-8FC7-7B30A9AE3B41}"/>
              </a:ext>
            </a:extLst>
          </p:cNvPr>
          <p:cNvSpPr>
            <a:spLocks noGrp="1"/>
          </p:cNvSpPr>
          <p:nvPr>
            <p:ph idx="1"/>
          </p:nvPr>
        </p:nvSpPr>
        <p:spPr>
          <a:xfrm>
            <a:off x="424070" y="1404730"/>
            <a:ext cx="10929730" cy="5224670"/>
          </a:xfrm>
        </p:spPr>
        <p:txBody>
          <a:bodyPr>
            <a:normAutofit/>
          </a:bodyPr>
          <a:lstStyle/>
          <a:p>
            <a:pPr marL="0" indent="0">
              <a:buNone/>
            </a:pPr>
            <a:r>
              <a:rPr lang="en-GB" sz="2000" dirty="0"/>
              <a:t>The Tower Defence Genre is based on placing and upgrading “Towers” that automatically destroy enemies, with the goal of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id="{76610718-0996-4363-82F1-2AFEEC380D06}"/>
              </a:ext>
            </a:extLst>
          </p:cNvPr>
          <p:cNvGraphicFramePr/>
          <p:nvPr>
            <p:extLst>
              <p:ext uri="{D42A27DB-BD31-4B8C-83A1-F6EECF244321}">
                <p14:modId xmlns:p14="http://schemas.microsoft.com/office/powerpoint/2010/main" val="2198926195"/>
              </p:ext>
            </p:extLst>
          </p:nvPr>
        </p:nvGraphicFramePr>
        <p:xfrm>
          <a:off x="1931792" y="2491740"/>
          <a:ext cx="4377568" cy="251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id="{66674F78-B815-4F4B-A62D-A42F005D7A02}"/>
              </a:ext>
            </a:extLst>
          </p:cNvPr>
          <p:cNvSpPr txBox="1"/>
          <p:nvPr/>
        </p:nvSpPr>
        <p:spPr>
          <a:xfrm>
            <a:off x="8061733" y="6488668"/>
            <a:ext cx="1928087" cy="369332"/>
          </a:xfrm>
          <a:prstGeom prst="rect">
            <a:avLst/>
          </a:prstGeom>
          <a:noFill/>
        </p:spPr>
        <p:txBody>
          <a:bodyPr wrap="square" rtlCol="0">
            <a:spAutoFit/>
          </a:bodyPr>
          <a:lstStyle/>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graphicFrame>
        <p:nvGraphicFramePr>
          <p:cNvPr id="6" name="Diagram 5">
            <a:extLst>
              <a:ext uri="{FF2B5EF4-FFF2-40B4-BE49-F238E27FC236}">
                <a16:creationId xmlns:a16="http://schemas.microsoft.com/office/drawing/2014/main" id="{93913C9E-B178-4BED-9082-813849921F60}"/>
              </a:ext>
            </a:extLst>
          </p:cNvPr>
          <p:cNvGraphicFramePr/>
          <p:nvPr>
            <p:extLst>
              <p:ext uri="{D42A27DB-BD31-4B8C-83A1-F6EECF244321}">
                <p14:modId xmlns:p14="http://schemas.microsoft.com/office/powerpoint/2010/main" val="2865877426"/>
              </p:ext>
            </p:extLst>
          </p:nvPr>
        </p:nvGraphicFramePr>
        <p:xfrm>
          <a:off x="5351621" y="463826"/>
          <a:ext cx="5466833" cy="6351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06ECD61F-9843-43E6-A0CA-CB8EB1A7A646}"/>
              </a:ext>
            </a:extLst>
          </p:cNvPr>
          <p:cNvGraphicFramePr/>
          <p:nvPr>
            <p:extLst>
              <p:ext uri="{D42A27DB-BD31-4B8C-83A1-F6EECF244321}">
                <p14:modId xmlns:p14="http://schemas.microsoft.com/office/powerpoint/2010/main" val="1500297352"/>
              </p:ext>
            </p:extLst>
          </p:nvPr>
        </p:nvGraphicFramePr>
        <p:xfrm>
          <a:off x="8019354" y="450574"/>
          <a:ext cx="5466833" cy="6351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127</TotalTime>
  <Words>432</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Times New Roman</vt:lpstr>
      <vt:lpstr>Trebuchet MS</vt:lpstr>
      <vt:lpstr>Wingdings 3</vt: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New User</cp:lastModifiedBy>
  <cp:revision>18</cp:revision>
  <dcterms:created xsi:type="dcterms:W3CDTF">2017-10-09T12:20:21Z</dcterms:created>
  <dcterms:modified xsi:type="dcterms:W3CDTF">2017-10-09T20:11:11Z</dcterms:modified>
</cp:coreProperties>
</file>